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9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CDE"/>
    <a:srgbClr val="FFFFE9"/>
    <a:srgbClr val="FF9B18"/>
    <a:srgbClr val="E6E6E6"/>
    <a:srgbClr val="FFAC36"/>
    <a:srgbClr val="F9EDBF"/>
    <a:srgbClr val="FCDF52"/>
    <a:srgbClr val="66FFFF"/>
    <a:srgbClr val="F5C26A"/>
    <a:srgbClr val="E3A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94660"/>
  </p:normalViewPr>
  <p:slideViewPr>
    <p:cSldViewPr snapToGrid="0">
      <p:cViewPr>
        <p:scale>
          <a:sx n="70" d="100"/>
          <a:sy n="70" d="100"/>
        </p:scale>
        <p:origin x="474" y="1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0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6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0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16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6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7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5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5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8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F1965-CA33-4322-AD81-319677B61626}" type="datetimeFigureOut">
              <a:rPr lang="en-US" smtClean="0"/>
              <a:t>07-Jun-24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1F576-41CA-4230-B9ED-A6C68BB8D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46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73D0D5D-3559-47DE-A673-BFE282A46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6500" dirty="0">
                <a:solidFill>
                  <a:srgbClr val="E3A1BF"/>
                </a:solidFill>
                <a:latin typeface="OCR A Extended" panose="02010509020102010303" pitchFamily="50" charset="0"/>
              </a:rPr>
              <a:t>Vocaloid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09F660-B859-4FB6-A6EA-0BFB6A5D2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85" y="21143"/>
            <a:ext cx="5531764" cy="6778119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998B39-898A-4F97-B1A6-081BFC99B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7797"/>
            <a:ext cx="9144000" cy="1655762"/>
          </a:xfrm>
        </p:spPr>
        <p:txBody>
          <a:bodyPr>
            <a:normAutofit/>
          </a:bodyPr>
          <a:lstStyle/>
          <a:p>
            <a:r>
              <a:rPr lang="de-DE" sz="2500" dirty="0">
                <a:latin typeface="OCR A Extended" panose="02010509020102010303" pitchFamily="50" charset="0"/>
              </a:rPr>
              <a:t> Virtuelle Stimmen und Die </a:t>
            </a:r>
          </a:p>
          <a:p>
            <a:r>
              <a:rPr lang="de-DE" sz="2500" dirty="0">
                <a:latin typeface="OCR A Extended" panose="02010509020102010303" pitchFamily="50" charset="0"/>
              </a:rPr>
              <a:t>Musik der Zukunft</a:t>
            </a:r>
            <a:endParaRPr lang="en-US" sz="2500" dirty="0">
              <a:latin typeface="OCR A Extended" panose="02010509020102010303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3819B-5A07-4694-BA3D-44E2839AD935}"/>
              </a:ext>
            </a:extLst>
          </p:cNvPr>
          <p:cNvSpPr txBox="1"/>
          <p:nvPr/>
        </p:nvSpPr>
        <p:spPr>
          <a:xfrm>
            <a:off x="172668" y="5861075"/>
            <a:ext cx="6434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A1BF"/>
                </a:solidFill>
                <a:latin typeface="OCR A Extended" panose="02010509020102010303" pitchFamily="50" charset="0"/>
              </a:rPr>
              <a:t>O</a:t>
            </a:r>
            <a:r>
              <a:rPr lang="en-US" dirty="0">
                <a:latin typeface="OCR A Extended" panose="02010509020102010303" pitchFamily="50" charset="0"/>
              </a:rPr>
              <a:t>leksandra Zbaranska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AB187-7EA2-4190-97C7-A51F06644169}"/>
              </a:ext>
            </a:extLst>
          </p:cNvPr>
          <p:cNvSpPr txBox="1"/>
          <p:nvPr/>
        </p:nvSpPr>
        <p:spPr>
          <a:xfrm>
            <a:off x="172668" y="6266394"/>
            <a:ext cx="6434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A1BF"/>
                </a:solidFill>
                <a:latin typeface="OCR A Extended" panose="02010509020102010303" pitchFamily="50" charset="0"/>
              </a:rPr>
              <a:t>9</a:t>
            </a:r>
            <a:r>
              <a:rPr lang="en-US" dirty="0">
                <a:latin typeface="OCR A Extended" panose="02010509020102010303" pitchFamily="50" charset="0"/>
              </a:rPr>
              <a:t>.1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5593C8-B183-4FC6-8C71-409BBC11A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370" y="1280061"/>
            <a:ext cx="4369851" cy="4369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7C0576-2BA0-45C2-96A3-0C90E6031BD5}"/>
              </a:ext>
            </a:extLst>
          </p:cNvPr>
          <p:cNvSpPr txBox="1"/>
          <p:nvPr/>
        </p:nvSpPr>
        <p:spPr>
          <a:xfrm>
            <a:off x="685800" y="324116"/>
            <a:ext cx="65904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E3A1BF"/>
                </a:solidFill>
                <a:latin typeface="OCR A Extended" panose="02010509020102010303" pitchFamily="50" charset="0"/>
              </a:rPr>
              <a:t>0100   </a:t>
            </a:r>
          </a:p>
          <a:p>
            <a:r>
              <a:rPr lang="en-US" sz="4000" dirty="0">
                <a:solidFill>
                  <a:srgbClr val="E3A1BF"/>
                </a:solidFill>
                <a:latin typeface="OCR A Extended" panose="02010509020102010303" pitchFamily="50" charset="0"/>
              </a:rPr>
              <a:t>      101100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28C76-9DB4-46CE-AF7D-1589EC0C18BB}"/>
              </a:ext>
            </a:extLst>
          </p:cNvPr>
          <p:cNvSpPr txBox="1"/>
          <p:nvPr/>
        </p:nvSpPr>
        <p:spPr>
          <a:xfrm>
            <a:off x="8886217" y="5500310"/>
            <a:ext cx="669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3A1BF"/>
                </a:solidFill>
                <a:latin typeface="OCR A Extended" panose="02010509020102010303" pitchFamily="50" charset="0"/>
              </a:rPr>
              <a:t>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7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0.25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  <p:bldP spid="9" grpId="0"/>
      <p:bldP spid="10" grpId="0"/>
      <p:bldP spid="14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51D498-B6A6-44BE-A137-CDD75FA63373}"/>
              </a:ext>
            </a:extLst>
          </p:cNvPr>
          <p:cNvSpPr txBox="1"/>
          <p:nvPr/>
        </p:nvSpPr>
        <p:spPr>
          <a:xfrm>
            <a:off x="54901" y="0"/>
            <a:ext cx="76627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rgbClr val="E3A1BF"/>
                </a:solidFill>
              </a:rPr>
              <a:t>Auswirkungen</a:t>
            </a:r>
            <a:r>
              <a:rPr lang="en-US" sz="4800" dirty="0">
                <a:solidFill>
                  <a:srgbClr val="E3A1BF"/>
                </a:solidFill>
              </a:rPr>
              <a:t> auf </a:t>
            </a:r>
            <a:r>
              <a:rPr lang="en-US" sz="4800" dirty="0" err="1">
                <a:solidFill>
                  <a:srgbClr val="E3A1BF"/>
                </a:solidFill>
              </a:rPr>
              <a:t>andere</a:t>
            </a:r>
            <a:r>
              <a:rPr lang="en-US" sz="4800" dirty="0">
                <a:solidFill>
                  <a:srgbClr val="E3A1BF"/>
                </a:solidFill>
              </a:rPr>
              <a:t> </a:t>
            </a:r>
            <a:r>
              <a:rPr lang="en-US" sz="4800" dirty="0" err="1">
                <a:solidFill>
                  <a:srgbClr val="E3A1BF"/>
                </a:solidFill>
              </a:rPr>
              <a:t>Bereiche</a:t>
            </a:r>
            <a:r>
              <a:rPr lang="en-US" sz="4800" dirty="0">
                <a:solidFill>
                  <a:srgbClr val="E3A1BF"/>
                </a:solidFill>
              </a:rPr>
              <a:t>:</a:t>
            </a:r>
            <a:endParaRPr lang="en-US" sz="4800" dirty="0">
              <a:solidFill>
                <a:srgbClr val="E3A1BF"/>
              </a:solidFill>
              <a:latin typeface="OCR A Extended" panose="02010509020102010303" pitchFamily="50" charset="0"/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A89E6AC-4C02-46A7-8BA6-345263AA7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4" y="3664040"/>
            <a:ext cx="4153611" cy="3130749"/>
          </a:xfrm>
          <a:prstGeom prst="rect">
            <a:avLst/>
          </a:prstGeom>
          <a:ln w="38100">
            <a:solidFill>
              <a:srgbClr val="E3A1BF"/>
            </a:solidFill>
          </a:ln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3FEB3481-1CF3-4621-B94C-F991C55C0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04" y="159526"/>
            <a:ext cx="5407630" cy="3601566"/>
          </a:xfrm>
          <a:prstGeom prst="rect">
            <a:avLst/>
          </a:prstGeom>
          <a:solidFill>
            <a:srgbClr val="E3A1BF"/>
          </a:solidFill>
          <a:ln w="38100">
            <a:solidFill>
              <a:srgbClr val="E3A1BF"/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FA580A6-FBA1-46E2-BFF9-A3951388737A}"/>
              </a:ext>
            </a:extLst>
          </p:cNvPr>
          <p:cNvSpPr txBox="1"/>
          <p:nvPr/>
        </p:nvSpPr>
        <p:spPr>
          <a:xfrm>
            <a:off x="4450308" y="4778853"/>
            <a:ext cx="615374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OCR A Extended" panose="02010509020102010303" pitchFamily="50" charset="0"/>
              </a:rPr>
              <a:t>Mode und Merchandising: </a:t>
            </a:r>
            <a:r>
              <a:rPr lang="en-US" sz="2500" dirty="0" err="1">
                <a:latin typeface="OCR A Extended" panose="02010509020102010303" pitchFamily="50" charset="0"/>
              </a:rPr>
              <a:t>Kleidung</a:t>
            </a:r>
            <a:r>
              <a:rPr lang="en-US" sz="2500" dirty="0">
                <a:latin typeface="OCR A Extended" panose="02010509020102010303" pitchFamily="50" charset="0"/>
              </a:rPr>
              <a:t>, </a:t>
            </a:r>
            <a:r>
              <a:rPr lang="en-US" sz="2500" dirty="0" err="1">
                <a:latin typeface="OCR A Extended" panose="02010509020102010303" pitchFamily="50" charset="0"/>
              </a:rPr>
              <a:t>Animefiguren</a:t>
            </a:r>
            <a:r>
              <a:rPr lang="en-US" sz="2500" dirty="0">
                <a:latin typeface="OCR A Extended" panose="02010509020102010303" pitchFamily="50" charset="0"/>
              </a:rPr>
              <a:t>, </a:t>
            </a:r>
            <a:r>
              <a:rPr lang="en-US" sz="2500" dirty="0" err="1">
                <a:latin typeface="OCR A Extended" panose="02010509020102010303" pitchFamily="50" charset="0"/>
              </a:rPr>
              <a:t>Accessoires</a:t>
            </a:r>
            <a:r>
              <a:rPr lang="en-US" sz="2500" dirty="0">
                <a:latin typeface="OCR A Extended" panose="02010509020102010303" pitchFamily="50" charset="0"/>
              </a:rPr>
              <a:t> und </a:t>
            </a:r>
            <a:r>
              <a:rPr lang="en-US" sz="2500" dirty="0" err="1">
                <a:latin typeface="OCR A Extended" panose="02010509020102010303" pitchFamily="50" charset="0"/>
              </a:rPr>
              <a:t>andere</a:t>
            </a:r>
            <a:r>
              <a:rPr lang="en-US" sz="2500" dirty="0">
                <a:latin typeface="OCR A Extended" panose="02010509020102010303" pitchFamily="50" charset="0"/>
              </a:rPr>
              <a:t> Merchandise-</a:t>
            </a:r>
            <a:r>
              <a:rPr lang="en-US" sz="2500" dirty="0" err="1">
                <a:latin typeface="OCR A Extended" panose="02010509020102010303" pitchFamily="50" charset="0"/>
              </a:rPr>
              <a:t>Artikel</a:t>
            </a:r>
            <a:r>
              <a:rPr lang="en-US" sz="2500" dirty="0">
                <a:latin typeface="OCR A Extended" panose="02010509020102010303" pitchFamily="50" charset="0"/>
              </a:rPr>
              <a:t> </a:t>
            </a:r>
            <a:r>
              <a:rPr lang="en-US" sz="2500" dirty="0" err="1">
                <a:latin typeface="OCR A Extended" panose="02010509020102010303" pitchFamily="50" charset="0"/>
              </a:rPr>
              <a:t>mit</a:t>
            </a:r>
            <a:r>
              <a:rPr lang="en-US" sz="2500" dirty="0">
                <a:latin typeface="OCR A Extended" panose="02010509020102010303" pitchFamily="50" charset="0"/>
              </a:rPr>
              <a:t> </a:t>
            </a:r>
            <a:r>
              <a:rPr lang="en-US" sz="2500" dirty="0" err="1">
                <a:latin typeface="OCR A Extended" panose="02010509020102010303" pitchFamily="50" charset="0"/>
              </a:rPr>
              <a:t>beliebten</a:t>
            </a:r>
            <a:r>
              <a:rPr lang="en-US" sz="2500" dirty="0">
                <a:latin typeface="OCR A Extended" panose="02010509020102010303" pitchFamily="50" charset="0"/>
              </a:rPr>
              <a:t> Vocaloid-</a:t>
            </a:r>
            <a:r>
              <a:rPr lang="en-US" sz="2500" dirty="0" err="1">
                <a:latin typeface="OCR A Extended" panose="02010509020102010303" pitchFamily="50" charset="0"/>
              </a:rPr>
              <a:t>Charakteren</a:t>
            </a:r>
            <a:r>
              <a:rPr lang="en-US" sz="2500" dirty="0">
                <a:latin typeface="OCR A Extended" panose="02010509020102010303" pitchFamily="50" charset="0"/>
              </a:rPr>
              <a:t>.</a:t>
            </a:r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A6C256CE-A250-4254-A46E-687F225F2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207" y="874394"/>
            <a:ext cx="2554606" cy="2554606"/>
          </a:xfrm>
          <a:prstGeom prst="rect">
            <a:avLst/>
          </a:prstGeom>
          <a:ln w="38100">
            <a:solidFill>
              <a:srgbClr val="E3A1BF"/>
            </a:solidFill>
          </a:ln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F4DC8023-7F78-4C8B-9CE7-F990460E5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9777" y="1121759"/>
            <a:ext cx="1888248" cy="2852753"/>
          </a:xfrm>
          <a:prstGeom prst="rect">
            <a:avLst/>
          </a:prstGeom>
          <a:ln w="38100">
            <a:solidFill>
              <a:srgbClr val="E3A1BF"/>
            </a:solidFill>
          </a:ln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9BF9260B-07F9-48A1-981C-D171CC488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91" y="4033997"/>
            <a:ext cx="2457043" cy="2280318"/>
          </a:xfrm>
          <a:prstGeom prst="rect">
            <a:avLst/>
          </a:prstGeom>
          <a:ln w="38100">
            <a:solidFill>
              <a:srgbClr val="E3A1BF"/>
            </a:solidFill>
          </a:ln>
        </p:spPr>
      </p:pic>
    </p:spTree>
    <p:extLst>
      <p:ext uri="{BB962C8B-B14F-4D97-AF65-F5344CB8AC3E}">
        <p14:creationId xmlns:p14="http://schemas.microsoft.com/office/powerpoint/2010/main" val="359442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B51787-D839-4440-86E4-455C9E2C9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542" y="3205138"/>
            <a:ext cx="5342325" cy="36728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431CC9-925A-49FA-8178-F3D18C4C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67" y="22832"/>
            <a:ext cx="3417133" cy="33891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5D3A87-9436-4853-837C-1DAAA1414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273518" cy="32051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89B3C7-9E04-4B33-831E-3A9502DB0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867" y="3391977"/>
            <a:ext cx="3614442" cy="346602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841596-F4DC-48EB-AB8F-E51E3536E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5138"/>
            <a:ext cx="3662721" cy="36627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E39E80-457E-41D8-A2AD-72C218196E39}"/>
              </a:ext>
            </a:extLst>
          </p:cNvPr>
          <p:cNvSpPr txBox="1"/>
          <p:nvPr/>
        </p:nvSpPr>
        <p:spPr>
          <a:xfrm>
            <a:off x="4029517" y="0"/>
            <a:ext cx="498935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Es </a:t>
            </a:r>
            <a:r>
              <a:rPr lang="en-US" sz="40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gibt</a:t>
            </a:r>
            <a:r>
              <a:rPr lang="en-US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 Leute, die </a:t>
            </a:r>
            <a:r>
              <a:rPr lang="en-US" sz="40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sogar</a:t>
            </a:r>
            <a:r>
              <a:rPr lang="en-US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 </a:t>
            </a:r>
            <a:r>
              <a:rPr lang="en-US" sz="40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ihre</a:t>
            </a:r>
            <a:r>
              <a:rPr lang="en-US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 Autos </a:t>
            </a:r>
            <a:r>
              <a:rPr lang="en-US" sz="40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mit</a:t>
            </a:r>
            <a:r>
              <a:rPr lang="en-US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 </a:t>
            </a:r>
            <a:r>
              <a:rPr lang="en-US" sz="40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Vocaloids</a:t>
            </a:r>
            <a:r>
              <a:rPr lang="en-US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 </a:t>
            </a:r>
            <a:r>
              <a:rPr lang="en-US" sz="40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dekorieren</a:t>
            </a:r>
            <a:r>
              <a:rPr lang="ru-RU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!!!</a:t>
            </a:r>
            <a:endParaRPr lang="en-US" sz="4000" dirty="0">
              <a:solidFill>
                <a:srgbClr val="66FFFF"/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0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594D6C-4423-454F-BDD0-94BAD7096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16" y="-19123"/>
            <a:ext cx="4993284" cy="284961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587C79F-9D0C-4577-9D1A-E246C7E8A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68" y="2830492"/>
            <a:ext cx="5806732" cy="40275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6E6125-121F-4A53-806D-8CEB0C9B9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5"/>
            <a:ext cx="5383906" cy="35892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6A213FE-5A71-4BAF-86D6-511DA5FE7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385268" cy="34768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0330C7-5C8F-4285-B18B-3E0C646B9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73" y="11885"/>
            <a:ext cx="2700257" cy="34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6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8E39E80-457E-41D8-A2AD-72C218196E39}"/>
              </a:ext>
            </a:extLst>
          </p:cNvPr>
          <p:cNvSpPr txBox="1"/>
          <p:nvPr/>
        </p:nvSpPr>
        <p:spPr>
          <a:xfrm>
            <a:off x="132253" y="0"/>
            <a:ext cx="66238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OCR A Extended" panose="02010509020102010303" pitchFamily="50" charset="0"/>
              </a:rPr>
              <a:t>Die Zukunft von Vocaloid: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39626D-38B5-4DF3-A971-A230C41DF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125" y="0"/>
            <a:ext cx="4509875" cy="33601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9B0022C-37EF-4006-A7FE-AA19C541A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8" y="3932559"/>
            <a:ext cx="5244052" cy="2879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B65CD9-48AB-4860-ACBE-86C66C2FCF27}"/>
              </a:ext>
            </a:extLst>
          </p:cNvPr>
          <p:cNvSpPr txBox="1"/>
          <p:nvPr/>
        </p:nvSpPr>
        <p:spPr>
          <a:xfrm>
            <a:off x="5739268" y="95132"/>
            <a:ext cx="3780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OCR A Extended" panose="02010509020102010303" pitchFamily="50" charset="0"/>
              </a:rPr>
              <a:t>Vocaloid V1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052E4B-CEB8-43A0-9AF8-AC2942E41A14}"/>
              </a:ext>
            </a:extLst>
          </p:cNvPr>
          <p:cNvSpPr txBox="1"/>
          <p:nvPr/>
        </p:nvSpPr>
        <p:spPr>
          <a:xfrm>
            <a:off x="9962786" y="3429000"/>
            <a:ext cx="37808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OCR A Extended" panose="02010509020102010303" pitchFamily="50" charset="0"/>
              </a:rPr>
              <a:t>Vocaloid V5</a:t>
            </a:r>
          </a:p>
        </p:txBody>
      </p:sp>
      <p:cxnSp>
        <p:nvCxnSpPr>
          <p:cNvPr id="13" name="Соединитель: уступ 12">
            <a:extLst>
              <a:ext uri="{FF2B5EF4-FFF2-40B4-BE49-F238E27FC236}">
                <a16:creationId xmlns:a16="http://schemas.microsoft.com/office/drawing/2014/main" id="{FB5E15A8-7676-45E6-ADA8-A7C2DDB39D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90117" y="1779024"/>
            <a:ext cx="2838626" cy="77462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A69C1F-94EF-4FF8-9C56-92EB581123D9}"/>
              </a:ext>
            </a:extLst>
          </p:cNvPr>
          <p:cNvSpPr txBox="1"/>
          <p:nvPr/>
        </p:nvSpPr>
        <p:spPr>
          <a:xfrm>
            <a:off x="132252" y="1418571"/>
            <a:ext cx="662382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500" dirty="0">
                <a:latin typeface="OCR A Extended" panose="02010509020102010303" pitchFamily="50" charset="0"/>
              </a:rPr>
              <a:t>Verbesserung der Qualität der Sprachsynthese durch AI und maschinelles Lernen.</a:t>
            </a:r>
            <a:endParaRPr lang="en-US" sz="2500" dirty="0">
              <a:latin typeface="OCR A Extended" panose="02010509020102010303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34710E-2283-4732-9616-C86E776E4000}"/>
              </a:ext>
            </a:extLst>
          </p:cNvPr>
          <p:cNvSpPr txBox="1"/>
          <p:nvPr/>
        </p:nvSpPr>
        <p:spPr>
          <a:xfrm>
            <a:off x="132250" y="3429000"/>
            <a:ext cx="66238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OCR A Extended" panose="02010509020102010303" pitchFamily="50" charset="0"/>
              </a:rPr>
              <a:t>Unterstützung</a:t>
            </a:r>
            <a:r>
              <a:rPr lang="en-US" sz="2500" dirty="0">
                <a:latin typeface="OCR A Extended" panose="02010509020102010303" pitchFamily="50" charset="0"/>
              </a:rPr>
              <a:t> </a:t>
            </a:r>
            <a:r>
              <a:rPr lang="en-US" sz="2500" dirty="0" err="1">
                <a:latin typeface="OCR A Extended" panose="02010509020102010303" pitchFamily="50" charset="0"/>
              </a:rPr>
              <a:t>für</a:t>
            </a:r>
            <a:r>
              <a:rPr lang="en-US" sz="2500" dirty="0">
                <a:latin typeface="OCR A Extended" panose="02010509020102010303" pitchFamily="50" charset="0"/>
              </a:rPr>
              <a:t> </a:t>
            </a:r>
            <a:r>
              <a:rPr lang="en-US" sz="2500" dirty="0" err="1">
                <a:latin typeface="OCR A Extended" panose="02010509020102010303" pitchFamily="50" charset="0"/>
              </a:rPr>
              <a:t>mehrere</a:t>
            </a:r>
            <a:r>
              <a:rPr lang="en-US" sz="2500" dirty="0">
                <a:latin typeface="OCR A Extended" panose="02010509020102010303" pitchFamily="50" charset="0"/>
              </a:rPr>
              <a:t> </a:t>
            </a:r>
            <a:r>
              <a:rPr lang="en-US" sz="2500" dirty="0" err="1">
                <a:latin typeface="OCR A Extended" panose="02010509020102010303" pitchFamily="50" charset="0"/>
              </a:rPr>
              <a:t>Sprachen</a:t>
            </a:r>
            <a:r>
              <a:rPr lang="en-US" sz="2500" dirty="0">
                <a:latin typeface="OCR A Extended" panose="02010509020102010303" pitchFamily="50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EFDE82-AB1E-4A40-A953-3E220F24ED91}"/>
              </a:ext>
            </a:extLst>
          </p:cNvPr>
          <p:cNvSpPr txBox="1"/>
          <p:nvPr/>
        </p:nvSpPr>
        <p:spPr>
          <a:xfrm>
            <a:off x="132251" y="5249205"/>
            <a:ext cx="66238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500" dirty="0">
                <a:latin typeface="OCR A Extended" panose="02010509020102010303" pitchFamily="50" charset="0"/>
              </a:rPr>
              <a:t>Realistischere Emotionen und Ausdruckskraft im Gesang.</a:t>
            </a:r>
            <a:endParaRPr lang="en-US" sz="25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6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23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3E1425-CD7C-45A8-9B18-3B26CAE47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14" y="591066"/>
            <a:ext cx="3993890" cy="58509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5D6A0A-CFCE-4E57-BD50-2F623E414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03" y="1662547"/>
            <a:ext cx="1186621" cy="47794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A7C09D-5582-4498-BFF3-73E064516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0" y="1662547"/>
            <a:ext cx="3111220" cy="477794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9FDF6FC-BA06-42FF-B867-5AD27F170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13" y="762000"/>
            <a:ext cx="4547605" cy="56799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237070-D5FC-4976-AF23-56C44241A87B}"/>
              </a:ext>
            </a:extLst>
          </p:cNvPr>
          <p:cNvSpPr txBox="1"/>
          <p:nvPr/>
        </p:nvSpPr>
        <p:spPr>
          <a:xfrm>
            <a:off x="-296019" y="62068"/>
            <a:ext cx="4989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Hatsune </a:t>
            </a:r>
            <a:r>
              <a:rPr lang="en-US" sz="40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Miku</a:t>
            </a:r>
            <a:endParaRPr lang="en-US" sz="4000" dirty="0">
              <a:solidFill>
                <a:srgbClr val="66FFFF"/>
              </a:solidFill>
              <a:latin typeface="OCR A Extended" panose="02010509020102010303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64BD93-92C9-4540-841D-391BB95105A1}"/>
              </a:ext>
            </a:extLst>
          </p:cNvPr>
          <p:cNvSpPr txBox="1"/>
          <p:nvPr/>
        </p:nvSpPr>
        <p:spPr>
          <a:xfrm>
            <a:off x="-528733" y="1019859"/>
            <a:ext cx="4989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V1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C0D3B6-EAF2-450E-9A81-24AED6BAD18E}"/>
              </a:ext>
            </a:extLst>
          </p:cNvPr>
          <p:cNvSpPr txBox="1"/>
          <p:nvPr/>
        </p:nvSpPr>
        <p:spPr>
          <a:xfrm>
            <a:off x="4770505" y="689919"/>
            <a:ext cx="1912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66FFFF"/>
                </a:solidFill>
                <a:latin typeface="OCR A Extended" panose="02010509020102010303" pitchFamily="50" charset="0"/>
              </a:rPr>
              <a:t>V4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F1ABEF-6D5E-4B7E-92ED-45FA9B627F61}"/>
              </a:ext>
            </a:extLst>
          </p:cNvPr>
          <p:cNvSpPr txBox="1"/>
          <p:nvPr/>
        </p:nvSpPr>
        <p:spPr>
          <a:xfrm>
            <a:off x="7498668" y="0"/>
            <a:ext cx="4450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/>
            <a:r>
              <a:rPr lang="en-US" sz="4000" b="0" i="0" dirty="0" err="1">
                <a:solidFill>
                  <a:srgbClr val="E3A1BF"/>
                </a:solidFill>
                <a:effectLst/>
                <a:latin typeface="OCR A Extended" panose="02010509020102010303" pitchFamily="50" charset="0"/>
              </a:rPr>
              <a:t>Megurine</a:t>
            </a:r>
            <a:r>
              <a:rPr lang="en-US" sz="4000" b="0" i="0" dirty="0">
                <a:solidFill>
                  <a:srgbClr val="E3A1BF"/>
                </a:solidFill>
                <a:effectLst/>
                <a:latin typeface="OCR A Extended" panose="02010509020102010303" pitchFamily="50" charset="0"/>
              </a:rPr>
              <a:t> Luka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8A6779-F491-4E93-86C4-A2593E6A0F7A}"/>
              </a:ext>
            </a:extLst>
          </p:cNvPr>
          <p:cNvSpPr txBox="1"/>
          <p:nvPr/>
        </p:nvSpPr>
        <p:spPr>
          <a:xfrm>
            <a:off x="7929284" y="1019859"/>
            <a:ext cx="8139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/>
            <a:r>
              <a:rPr lang="en-US" sz="4000" b="0" i="0" dirty="0">
                <a:solidFill>
                  <a:srgbClr val="E3A1BF"/>
                </a:solidFill>
                <a:effectLst/>
                <a:latin typeface="OCR A Extended" panose="02010509020102010303" pitchFamily="50" charset="0"/>
              </a:rPr>
              <a:t>V1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673BA-F8D2-4191-A1DE-D9A2C646B1C1}"/>
              </a:ext>
            </a:extLst>
          </p:cNvPr>
          <p:cNvSpPr txBox="1"/>
          <p:nvPr/>
        </p:nvSpPr>
        <p:spPr>
          <a:xfrm>
            <a:off x="11066484" y="707886"/>
            <a:ext cx="8139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/>
            <a:r>
              <a:rPr lang="en-US" sz="4000" b="0" i="0" dirty="0">
                <a:solidFill>
                  <a:srgbClr val="E3A1BF"/>
                </a:solidFill>
                <a:effectLst/>
                <a:latin typeface="OCR A Extended" panose="02010509020102010303" pitchFamily="50" charset="0"/>
              </a:rPr>
              <a:t>V4</a:t>
            </a:r>
          </a:p>
        </p:txBody>
      </p:sp>
    </p:spTree>
    <p:extLst>
      <p:ext uri="{BB962C8B-B14F-4D97-AF65-F5344CB8AC3E}">
        <p14:creationId xmlns:p14="http://schemas.microsoft.com/office/powerpoint/2010/main" val="23480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33673BA-F8D2-4191-A1DE-D9A2C646B1C1}"/>
              </a:ext>
            </a:extLst>
          </p:cNvPr>
          <p:cNvSpPr txBox="1"/>
          <p:nvPr/>
        </p:nvSpPr>
        <p:spPr>
          <a:xfrm>
            <a:off x="1164666" y="1421710"/>
            <a:ext cx="93925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de-DE" sz="4500" b="0" i="0" dirty="0">
                <a:solidFill>
                  <a:srgbClr val="FF9B18"/>
                </a:solidFill>
                <a:effectLst/>
                <a:latin typeface="OCR A Extended" panose="02010509020102010303" pitchFamily="50" charset="0"/>
              </a:rPr>
              <a:t>Vielen Dank für eure Aufmerksamkeit!</a:t>
            </a:r>
            <a:endParaRPr lang="en-US" sz="4500" b="0" i="0" dirty="0">
              <a:solidFill>
                <a:srgbClr val="FF9B18"/>
              </a:solidFill>
              <a:effectLst/>
              <a:latin typeface="OCR A Extended" panose="02010509020102010303" pitchFamily="50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7A6E61-19CA-4EEB-AE56-8F5E33185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11" y="840404"/>
            <a:ext cx="3883593" cy="62371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F53ADC-2B95-47D0-8626-8E405AA2FE67}"/>
              </a:ext>
            </a:extLst>
          </p:cNvPr>
          <p:cNvSpPr txBox="1"/>
          <p:nvPr/>
        </p:nvSpPr>
        <p:spPr>
          <a:xfrm>
            <a:off x="3086768" y="2997892"/>
            <a:ext cx="601846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de-DE" sz="3500" b="0" i="0" dirty="0">
                <a:solidFill>
                  <a:srgbClr val="FFFFE9"/>
                </a:solidFill>
                <a:effectLst/>
                <a:latin typeface="OCR A Extended" panose="02010509020102010303" pitchFamily="50" charset="0"/>
              </a:rPr>
              <a:t>ich habe mir Mühe gegeben:)</a:t>
            </a:r>
            <a:endParaRPr lang="en-US" sz="3500" b="0" i="0" dirty="0">
              <a:solidFill>
                <a:srgbClr val="FFFFE9"/>
              </a:solidFill>
              <a:effectLst/>
              <a:latin typeface="OCR A Extended" panose="02010509020102010303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25A59-0381-41F5-983C-8C9B69454DA3}"/>
              </a:ext>
            </a:extLst>
          </p:cNvPr>
          <p:cNvSpPr txBox="1"/>
          <p:nvPr/>
        </p:nvSpPr>
        <p:spPr>
          <a:xfrm>
            <a:off x="-169392" y="5439377"/>
            <a:ext cx="51450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3000" b="0" i="0" dirty="0">
                <a:solidFill>
                  <a:srgbClr val="FF9B18"/>
                </a:solidFill>
                <a:effectLst/>
                <a:latin typeface="OCR A Extended" panose="02010509020102010303" pitchFamily="50" charset="0"/>
              </a:rPr>
              <a:t>Oleksandra Zbaranska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F7C60-7370-448A-959B-FD3FA8942C12}"/>
              </a:ext>
            </a:extLst>
          </p:cNvPr>
          <p:cNvSpPr txBox="1"/>
          <p:nvPr/>
        </p:nvSpPr>
        <p:spPr>
          <a:xfrm>
            <a:off x="0" y="6304002"/>
            <a:ext cx="9519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3000" b="0" i="0" dirty="0">
                <a:solidFill>
                  <a:srgbClr val="FF9B18"/>
                </a:solidFill>
                <a:effectLst/>
                <a:latin typeface="OCR A Extended" panose="02010509020102010303" pitchFamily="50" charset="0"/>
              </a:rPr>
              <a:t>9.1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21E9F-B599-4A45-87E5-3C1062084B0F}"/>
              </a:ext>
            </a:extLst>
          </p:cNvPr>
          <p:cNvSpPr txBox="1"/>
          <p:nvPr/>
        </p:nvSpPr>
        <p:spPr>
          <a:xfrm>
            <a:off x="0" y="5871690"/>
            <a:ext cx="1354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/>
            <a:r>
              <a:rPr lang="en-US" sz="3000" dirty="0" err="1">
                <a:solidFill>
                  <a:srgbClr val="FF9B18"/>
                </a:solidFill>
                <a:latin typeface="OCR A Extended" panose="02010509020102010303" pitchFamily="50" charset="0"/>
              </a:rPr>
              <a:t>Musik</a:t>
            </a:r>
            <a:endParaRPr lang="en-US" sz="3000" b="0" i="0" dirty="0">
              <a:solidFill>
                <a:srgbClr val="FF9B18"/>
              </a:solidFill>
              <a:effectLst/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0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73D0D5D-3559-47DE-A673-BFE282A46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30" y="199417"/>
            <a:ext cx="6759103" cy="622570"/>
          </a:xfrm>
        </p:spPr>
        <p:txBody>
          <a:bodyPr>
            <a:noAutofit/>
          </a:bodyPr>
          <a:lstStyle/>
          <a:p>
            <a:pPr algn="l"/>
            <a:r>
              <a:rPr lang="en-US" sz="5000" dirty="0">
                <a:solidFill>
                  <a:srgbClr val="C00000"/>
                </a:solidFill>
                <a:latin typeface="OCR A Extended" panose="02010509020102010303" pitchFamily="50" charset="0"/>
              </a:rPr>
              <a:t>Was </a:t>
            </a:r>
            <a:r>
              <a:rPr lang="en-US" sz="5000" dirty="0" err="1">
                <a:solidFill>
                  <a:srgbClr val="C00000"/>
                </a:solidFill>
                <a:latin typeface="OCR A Extended" panose="02010509020102010303" pitchFamily="50" charset="0"/>
              </a:rPr>
              <a:t>ist</a:t>
            </a:r>
            <a:r>
              <a:rPr lang="en-US" sz="5000" dirty="0">
                <a:solidFill>
                  <a:srgbClr val="C00000"/>
                </a:solidFill>
                <a:latin typeface="OCR A Extended" panose="02010509020102010303" pitchFamily="50" charset="0"/>
              </a:rPr>
              <a:t> Vocaloid?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FA26D1-B84E-4603-A9D2-D75F8EA9E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840" y="152454"/>
            <a:ext cx="5366426" cy="66617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CB2803-2DE4-44B7-9C8A-86807A79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67" y="3594370"/>
            <a:ext cx="2926686" cy="29266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45899A-E4E9-4E65-AE72-23661E711425}"/>
              </a:ext>
            </a:extLst>
          </p:cNvPr>
          <p:cNvSpPr txBox="1"/>
          <p:nvPr/>
        </p:nvSpPr>
        <p:spPr>
          <a:xfrm>
            <a:off x="69309" y="1282616"/>
            <a:ext cx="723981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100" b="1" dirty="0" err="1">
                <a:latin typeface="OCR A Extended" panose="02010509020102010303" pitchFamily="50" charset="0"/>
              </a:rPr>
              <a:t>Vocaloid</a:t>
            </a:r>
            <a:r>
              <a:rPr lang="de-DE" sz="2100" dirty="0">
                <a:latin typeface="OCR A Extended" panose="02010509020102010303" pitchFamily="50" charset="0"/>
              </a:rPr>
              <a:t> ist eine Software zur Stimmsynthese, entwickelt von der Firma Yamaha.</a:t>
            </a:r>
            <a:endParaRPr lang="en-US" sz="2100" dirty="0">
              <a:latin typeface="OCR A Extended" panose="02010509020102010303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262E7B-A9A1-494C-9485-9BCA62474B16}"/>
              </a:ext>
            </a:extLst>
          </p:cNvPr>
          <p:cNvSpPr txBox="1"/>
          <p:nvPr/>
        </p:nvSpPr>
        <p:spPr>
          <a:xfrm>
            <a:off x="69309" y="2703222"/>
            <a:ext cx="6179496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100" dirty="0">
                <a:latin typeface="OCR A Extended" panose="02010509020102010303" pitchFamily="50" charset="0"/>
              </a:rPr>
              <a:t>Mit dieser Software können Nutzer Gesangsparts erstellen, indem sie vorab aufgezeichnete Gesangsdaten professioneller Sänger verwenden, die zur Erstellung von Songs in verschiedenen Genres genutzt werden können.</a:t>
            </a:r>
            <a:endParaRPr lang="en-US" sz="2100" dirty="0">
              <a:latin typeface="OCR A Extended" panose="02010509020102010303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1FF6F2-9C04-473C-8A20-57E9013DDC50}"/>
              </a:ext>
            </a:extLst>
          </p:cNvPr>
          <p:cNvSpPr txBox="1"/>
          <p:nvPr/>
        </p:nvSpPr>
        <p:spPr>
          <a:xfrm>
            <a:off x="37695" y="5416490"/>
            <a:ext cx="621111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100" b="0" i="0" dirty="0">
                <a:solidFill>
                  <a:srgbClr val="E8EAED"/>
                </a:solidFill>
                <a:effectLst/>
                <a:latin typeface="OCR A Extended" panose="02010509020102010303" pitchFamily="50" charset="0"/>
              </a:rPr>
              <a:t>Mit Hilfe dieses Tools können Musiker und Komponisten ihre Tracks erstellen</a:t>
            </a:r>
            <a:endParaRPr lang="en-US" sz="21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51D498-B6A6-44BE-A137-CDD75FA63373}"/>
              </a:ext>
            </a:extLst>
          </p:cNvPr>
          <p:cNvSpPr txBox="1"/>
          <p:nvPr/>
        </p:nvSpPr>
        <p:spPr>
          <a:xfrm>
            <a:off x="104768" y="-13983"/>
            <a:ext cx="664520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Wie </a:t>
            </a:r>
            <a:r>
              <a:rPr lang="en-US" sz="5000" dirty="0" err="1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funktioniert</a:t>
            </a:r>
            <a:r>
              <a:rPr lang="en-US" sz="5000" dirty="0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 Vocaloid?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B7565-F5CF-435E-B074-AFB30CA16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23" y="1533127"/>
            <a:ext cx="5585284" cy="3723523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8B0510-2996-49E8-AACF-4942C088DE71}"/>
              </a:ext>
            </a:extLst>
          </p:cNvPr>
          <p:cNvSpPr txBox="1"/>
          <p:nvPr/>
        </p:nvSpPr>
        <p:spPr>
          <a:xfrm>
            <a:off x="43774" y="3526020"/>
            <a:ext cx="619165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100" dirty="0">
                <a:latin typeface="OCR A Extended" panose="02010509020102010303" pitchFamily="50" charset="0"/>
              </a:rPr>
              <a:t>Die Software verwendet Gesangsbibliotheken, die aus Aufnahmen echter Sänger bestehen.</a:t>
            </a:r>
            <a:endParaRPr lang="en-US" sz="2100" dirty="0">
              <a:latin typeface="OCR A Extended" panose="02010509020102010303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637E3-898A-4F2C-B4DD-6BA1960CF9B1}"/>
              </a:ext>
            </a:extLst>
          </p:cNvPr>
          <p:cNvSpPr txBox="1"/>
          <p:nvPr/>
        </p:nvSpPr>
        <p:spPr>
          <a:xfrm>
            <a:off x="0" y="5038298"/>
            <a:ext cx="61916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100" dirty="0">
                <a:latin typeface="OCR A Extended" panose="02010509020102010303" pitchFamily="50" charset="0"/>
              </a:rPr>
              <a:t>Durch Bearbeitung und Kombination dieser Samples kann die Software fließende und ausdrucksstarke Gesangslinien erzeugen.</a:t>
            </a:r>
            <a:endParaRPr lang="en-US" sz="2100" dirty="0">
              <a:latin typeface="OCR A Extended" panose="02010509020102010303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165569-980B-4463-BBED-9F19030CCCE7}"/>
              </a:ext>
            </a:extLst>
          </p:cNvPr>
          <p:cNvSpPr txBox="1"/>
          <p:nvPr/>
        </p:nvSpPr>
        <p:spPr>
          <a:xfrm>
            <a:off x="43774" y="1778125"/>
            <a:ext cx="61916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100" dirty="0" err="1">
                <a:latin typeface="OCR A Extended" panose="02010509020102010303" pitchFamily="50" charset="0"/>
              </a:rPr>
              <a:t>Vocaloid</a:t>
            </a:r>
            <a:r>
              <a:rPr lang="de-DE" sz="2100" dirty="0">
                <a:latin typeface="OCR A Extended" panose="02010509020102010303" pitchFamily="50" charset="0"/>
              </a:rPr>
              <a:t> nutzt fortschrittliche Technologien zur Stimmsynthese, um realistische Gesangsparts zu erstellen.</a:t>
            </a:r>
            <a:endParaRPr lang="en-US" sz="21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7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51D498-B6A6-44BE-A137-CDD75FA63373}"/>
              </a:ext>
            </a:extLst>
          </p:cNvPr>
          <p:cNvSpPr txBox="1"/>
          <p:nvPr/>
        </p:nvSpPr>
        <p:spPr>
          <a:xfrm>
            <a:off x="138815" y="0"/>
            <a:ext cx="76627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0070C0"/>
                </a:solidFill>
                <a:latin typeface="OCR A Extended" panose="02010509020102010303" pitchFamily="50" charset="0"/>
              </a:rPr>
              <a:t>Vocaloid-</a:t>
            </a:r>
            <a:r>
              <a:rPr lang="en-US" sz="5000" dirty="0" err="1">
                <a:solidFill>
                  <a:srgbClr val="0070C0"/>
                </a:solidFill>
                <a:latin typeface="OCR A Extended" panose="02010509020102010303" pitchFamily="50" charset="0"/>
              </a:rPr>
              <a:t>Ursprungsgeschichte</a:t>
            </a:r>
            <a:endParaRPr lang="en-US" sz="5000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B0510-2996-49E8-AACF-4942C088DE71}"/>
              </a:ext>
            </a:extLst>
          </p:cNvPr>
          <p:cNvSpPr txBox="1"/>
          <p:nvPr/>
        </p:nvSpPr>
        <p:spPr>
          <a:xfrm>
            <a:off x="56129" y="3424347"/>
            <a:ext cx="61916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100" dirty="0">
                <a:latin typeface="OCR A Extended" panose="02010509020102010303" pitchFamily="50" charset="0"/>
              </a:rPr>
              <a:t>2003: Veröffentlichung der ersten englischen Gesangsbänke Leon und Lola. Diese Banken verwendeten eine frühe Version von </a:t>
            </a:r>
            <a:r>
              <a:rPr lang="de-DE" sz="2100" dirty="0" err="1">
                <a:latin typeface="OCR A Extended" panose="02010509020102010303" pitchFamily="50" charset="0"/>
              </a:rPr>
              <a:t>Vocaloid</a:t>
            </a:r>
            <a:r>
              <a:rPr lang="de-DE" sz="2100" dirty="0">
                <a:latin typeface="OCR A Extended" panose="02010509020102010303" pitchFamily="50" charset="0"/>
              </a:rPr>
              <a:t> 1.</a:t>
            </a:r>
            <a:endParaRPr lang="en-US" sz="2100" dirty="0">
              <a:latin typeface="OCR A Extended" panose="02010509020102010303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637E3-898A-4F2C-B4DD-6BA1960CF9B1}"/>
              </a:ext>
            </a:extLst>
          </p:cNvPr>
          <p:cNvSpPr txBox="1"/>
          <p:nvPr/>
        </p:nvSpPr>
        <p:spPr>
          <a:xfrm>
            <a:off x="0" y="5197484"/>
            <a:ext cx="61916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100" dirty="0">
                <a:latin typeface="OCR A Extended" panose="02010509020102010303" pitchFamily="50" charset="0"/>
              </a:rPr>
              <a:t>2007: </a:t>
            </a:r>
            <a:r>
              <a:rPr lang="de-DE" sz="21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Hatsune</a:t>
            </a:r>
            <a:r>
              <a:rPr lang="de-DE" sz="2100" dirty="0">
                <a:solidFill>
                  <a:srgbClr val="66FFFF"/>
                </a:solidFill>
                <a:latin typeface="OCR A Extended" panose="02010509020102010303" pitchFamily="50" charset="0"/>
              </a:rPr>
              <a:t> </a:t>
            </a:r>
            <a:r>
              <a:rPr lang="de-DE" sz="21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Miku</a:t>
            </a:r>
            <a:r>
              <a:rPr lang="de-DE" sz="2100" dirty="0">
                <a:solidFill>
                  <a:srgbClr val="66FFFF"/>
                </a:solidFill>
                <a:latin typeface="OCR A Extended" panose="02010509020102010303" pitchFamily="50" charset="0"/>
              </a:rPr>
              <a:t> </a:t>
            </a:r>
            <a:r>
              <a:rPr lang="de-DE" sz="2100" dirty="0">
                <a:latin typeface="OCR A Extended" panose="02010509020102010303" pitchFamily="50" charset="0"/>
              </a:rPr>
              <a:t>wurde von </a:t>
            </a:r>
            <a:r>
              <a:rPr lang="de-DE" sz="2100" dirty="0" err="1">
                <a:latin typeface="OCR A Extended" panose="02010509020102010303" pitchFamily="50" charset="0"/>
              </a:rPr>
              <a:t>Crypton</a:t>
            </a:r>
            <a:r>
              <a:rPr lang="de-DE" sz="2100" dirty="0">
                <a:latin typeface="OCR A Extended" panose="02010509020102010303" pitchFamily="50" charset="0"/>
              </a:rPr>
              <a:t> Future Media vorgestellt und entwickelte sich schnell zum beliebtesten </a:t>
            </a:r>
            <a:r>
              <a:rPr lang="de-DE" sz="2100" dirty="0" err="1">
                <a:latin typeface="OCR A Extended" panose="02010509020102010303" pitchFamily="50" charset="0"/>
              </a:rPr>
              <a:t>Vocaloid</a:t>
            </a:r>
            <a:r>
              <a:rPr lang="de-DE" sz="2100" dirty="0">
                <a:latin typeface="OCR A Extended" panose="02010509020102010303" pitchFamily="50" charset="0"/>
              </a:rPr>
              <a:t>-Charakter.</a:t>
            </a:r>
            <a:endParaRPr lang="en-US" sz="2100" dirty="0">
              <a:latin typeface="OCR A Extended" panose="02010509020102010303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165569-980B-4463-BBED-9F19030CCCE7}"/>
              </a:ext>
            </a:extLst>
          </p:cNvPr>
          <p:cNvSpPr txBox="1"/>
          <p:nvPr/>
        </p:nvSpPr>
        <p:spPr>
          <a:xfrm>
            <a:off x="56129" y="1792261"/>
            <a:ext cx="61916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100" dirty="0">
                <a:latin typeface="OCR A Extended" panose="02010509020102010303" pitchFamily="50" charset="0"/>
              </a:rPr>
              <a:t>2000: Yamaha beginnt mit der Entwicklung einer Sprachsynthese Technologie, die später als </a:t>
            </a:r>
            <a:r>
              <a:rPr lang="de-DE" sz="2100" dirty="0" err="1">
                <a:latin typeface="OCR A Extended" panose="02010509020102010303" pitchFamily="50" charset="0"/>
              </a:rPr>
              <a:t>Vocaloid</a:t>
            </a:r>
            <a:r>
              <a:rPr lang="de-DE" sz="2100" dirty="0">
                <a:latin typeface="OCR A Extended" panose="02010509020102010303" pitchFamily="50" charset="0"/>
              </a:rPr>
              <a:t> bekannt wird.</a:t>
            </a:r>
            <a:endParaRPr lang="en-US" sz="2100" dirty="0">
              <a:latin typeface="OCR A Extended" panose="02010509020102010303" pitchFamily="50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C8A4AA-CEB0-4E5B-BE37-16CC0EC52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98" y="489042"/>
            <a:ext cx="2749635" cy="3435527"/>
          </a:xfrm>
          <a:prstGeom prst="rect">
            <a:avLst/>
          </a:prstGeom>
        </p:spPr>
      </p:pic>
      <p:pic>
        <p:nvPicPr>
          <p:cNvPr id="2050" name="Picture 2" descr="LE♂N | VOCALOID вики | Fandom">
            <a:extLst>
              <a:ext uri="{FF2B5EF4-FFF2-40B4-BE49-F238E27FC236}">
                <a16:creationId xmlns:a16="http://schemas.microsoft.com/office/drawing/2014/main" id="{8605377D-F5A8-4568-9B90-BEAFDF2E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22" y="2779524"/>
            <a:ext cx="2962074" cy="366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4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51D498-B6A6-44BE-A137-CDD75FA63373}"/>
              </a:ext>
            </a:extLst>
          </p:cNvPr>
          <p:cNvSpPr txBox="1"/>
          <p:nvPr/>
        </p:nvSpPr>
        <p:spPr>
          <a:xfrm>
            <a:off x="99903" y="88508"/>
            <a:ext cx="99730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300" dirty="0" err="1">
                <a:latin typeface="OCR A Extended" panose="02010509020102010303" pitchFamily="50" charset="0"/>
              </a:rPr>
              <a:t>Vocaloids</a:t>
            </a:r>
            <a:r>
              <a:rPr lang="de-DE" sz="3300" dirty="0">
                <a:latin typeface="OCR A Extended" panose="02010509020102010303" pitchFamily="50" charset="0"/>
              </a:rPr>
              <a:t>, die Sie höchstwahrscheinlich kennen</a:t>
            </a:r>
            <a:r>
              <a:rPr lang="en-US" sz="3300" dirty="0">
                <a:latin typeface="OCR A Extended" panose="02010509020102010303" pitchFamily="50" charset="0"/>
              </a:rPr>
              <a:t>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DCF928-58B7-4067-8C1A-80760E2B8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08" y="1975958"/>
            <a:ext cx="3017812" cy="49076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AD870F-339C-43FB-ABAE-B7CEA4EB3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69" y="2103382"/>
            <a:ext cx="2701164" cy="47172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3FCC3C-7B37-425E-952A-31261560A073}"/>
              </a:ext>
            </a:extLst>
          </p:cNvPr>
          <p:cNvSpPr txBox="1"/>
          <p:nvPr/>
        </p:nvSpPr>
        <p:spPr>
          <a:xfrm>
            <a:off x="466929" y="1316741"/>
            <a:ext cx="268839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Hatsune</a:t>
            </a:r>
            <a:r>
              <a:rPr lang="de-DE" sz="2500" dirty="0">
                <a:solidFill>
                  <a:srgbClr val="66FFFF"/>
                </a:solidFill>
                <a:latin typeface="OCR A Extended" panose="02010509020102010303" pitchFamily="50" charset="0"/>
              </a:rPr>
              <a:t> </a:t>
            </a:r>
            <a:r>
              <a:rPr lang="de-DE" sz="25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Miku</a:t>
            </a:r>
            <a:r>
              <a:rPr lang="de-DE" sz="2500" dirty="0">
                <a:solidFill>
                  <a:srgbClr val="66FFFF"/>
                </a:solidFill>
                <a:latin typeface="OCR A Extended" panose="02010509020102010303" pitchFamily="50" charset="0"/>
              </a:rPr>
              <a:t> </a:t>
            </a:r>
            <a:endParaRPr lang="en-US" sz="2500" dirty="0">
              <a:latin typeface="OCR A Extended" panose="02010509020102010303" pitchFamily="50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5C817C-7CB7-406D-86D9-62B38E5FC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101252" y="1975958"/>
            <a:ext cx="2105215" cy="7454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62B52B1-73C9-422B-B867-2100F2CA4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69" y="4671019"/>
            <a:ext cx="2105216" cy="210521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AC4C53B-0E98-4892-AAA4-4FD965415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862" y="4664209"/>
            <a:ext cx="1253882" cy="21052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680268-CBFC-4A17-919D-114742342852}"/>
              </a:ext>
            </a:extLst>
          </p:cNvPr>
          <p:cNvSpPr txBox="1"/>
          <p:nvPr/>
        </p:nvSpPr>
        <p:spPr>
          <a:xfrm>
            <a:off x="3736072" y="1313933"/>
            <a:ext cx="406852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solidFill>
                  <a:srgbClr val="F5C26A"/>
                </a:solidFill>
                <a:latin typeface="OCR A Extended" panose="02010509020102010303" pitchFamily="50" charset="0"/>
              </a:rPr>
              <a:t>Kagamine</a:t>
            </a:r>
            <a:r>
              <a:rPr lang="en-US" sz="2500" dirty="0">
                <a:solidFill>
                  <a:srgbClr val="F5C26A"/>
                </a:solidFill>
                <a:latin typeface="OCR A Extended" panose="02010509020102010303" pitchFamily="50" charset="0"/>
              </a:rPr>
              <a:t> Rin und Len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AE1B3B0-4739-49EE-9CB1-D0B3F0641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81" y="2082546"/>
            <a:ext cx="2813835" cy="60013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3216E1D-0B33-44BC-868D-1656A9405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825" y="1998289"/>
            <a:ext cx="1196090" cy="48175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6A40933-4BF8-4A87-93DC-EF7968604D54}"/>
              </a:ext>
            </a:extLst>
          </p:cNvPr>
          <p:cNvSpPr txBox="1"/>
          <p:nvPr/>
        </p:nvSpPr>
        <p:spPr>
          <a:xfrm>
            <a:off x="8911236" y="1326339"/>
            <a:ext cx="281383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/>
            <a:r>
              <a:rPr lang="en-US" sz="2500" b="0" i="0" dirty="0" err="1">
                <a:solidFill>
                  <a:srgbClr val="E3A1BF"/>
                </a:solidFill>
                <a:effectLst/>
                <a:latin typeface="OCR A Extended" panose="02010509020102010303" pitchFamily="50" charset="0"/>
              </a:rPr>
              <a:t>Megurine</a:t>
            </a:r>
            <a:r>
              <a:rPr lang="en-US" sz="2500" b="0" i="0" dirty="0">
                <a:solidFill>
                  <a:srgbClr val="E3A1BF"/>
                </a:solidFill>
                <a:effectLst/>
                <a:latin typeface="OCR A Extended" panose="02010509020102010303" pitchFamily="50" charset="0"/>
              </a:rPr>
              <a:t> Luka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4DE14D5-B79C-42C8-A51C-864424D7B9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978" y="2095884"/>
            <a:ext cx="1964029" cy="75185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392F0F1A-58D1-450F-9EB0-F04473DAD8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531" y="4717891"/>
            <a:ext cx="1667215" cy="205160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EC57E51-DD2D-4621-9ADC-E9D0B06AB083}"/>
              </a:ext>
            </a:extLst>
          </p:cNvPr>
          <p:cNvSpPr txBox="1"/>
          <p:nvPr/>
        </p:nvSpPr>
        <p:spPr>
          <a:xfrm>
            <a:off x="8031477" y="-58167"/>
            <a:ext cx="449087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>
                <a:latin typeface="OCR A Extended" panose="02010509020102010303" pitchFamily="50" charset="0"/>
              </a:rPr>
              <a:t>Alle diese </a:t>
            </a:r>
            <a:r>
              <a:rPr lang="de-DE" sz="2500" dirty="0" err="1">
                <a:latin typeface="OCR A Extended" panose="02010509020102010303" pitchFamily="50" charset="0"/>
              </a:rPr>
              <a:t>Vocaloids</a:t>
            </a:r>
            <a:r>
              <a:rPr lang="de-DE" sz="2500" dirty="0">
                <a:latin typeface="OCR A Extended" panose="02010509020102010303" pitchFamily="50" charset="0"/>
              </a:rPr>
              <a:t> wurden von </a:t>
            </a:r>
            <a:r>
              <a:rPr lang="de-DE" sz="2500" dirty="0" err="1">
                <a:latin typeface="OCR A Extended" panose="02010509020102010303" pitchFamily="50" charset="0"/>
              </a:rPr>
              <a:t>Crypton</a:t>
            </a:r>
            <a:r>
              <a:rPr lang="de-DE" sz="2500" dirty="0">
                <a:latin typeface="OCR A Extended" panose="02010509020102010303" pitchFamily="50" charset="0"/>
              </a:rPr>
              <a:t> Future Media erstellt</a:t>
            </a:r>
            <a:endParaRPr lang="en-US" sz="2500" dirty="0">
              <a:latin typeface="OCR A Extended" panose="02010509020102010303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A23C06-75A9-47DC-A182-F9830ECA4B10}"/>
              </a:ext>
            </a:extLst>
          </p:cNvPr>
          <p:cNvSpPr txBox="1"/>
          <p:nvPr/>
        </p:nvSpPr>
        <p:spPr>
          <a:xfrm>
            <a:off x="2742743" y="2760521"/>
            <a:ext cx="19902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500" dirty="0">
                <a:solidFill>
                  <a:srgbClr val="66FFFF"/>
                </a:solidFill>
                <a:latin typeface="OCR A Extended" panose="02010509020102010303" pitchFamily="50" charset="0"/>
              </a:rPr>
              <a:t>16</a:t>
            </a:r>
            <a:r>
              <a:rPr lang="en-US" sz="2500" dirty="0">
                <a:solidFill>
                  <a:srgbClr val="66FFFF"/>
                </a:solidFill>
                <a:latin typeface="OCR A Extended" panose="02010509020102010303" pitchFamily="50" charset="0"/>
              </a:rPr>
              <a:t> Jahre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57E565-955B-4FCD-8B26-D9691A9DB104}"/>
              </a:ext>
            </a:extLst>
          </p:cNvPr>
          <p:cNvSpPr txBox="1"/>
          <p:nvPr/>
        </p:nvSpPr>
        <p:spPr>
          <a:xfrm>
            <a:off x="2742743" y="3230942"/>
            <a:ext cx="136874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solidFill>
                  <a:srgbClr val="66FFFF"/>
                </a:solidFill>
                <a:effectLst/>
                <a:latin typeface="OCR A Extended" panose="02010509020102010303" pitchFamily="50" charset="0"/>
              </a:rPr>
              <a:t>158cm</a:t>
            </a:r>
            <a:endParaRPr lang="en-US" sz="2500" dirty="0">
              <a:solidFill>
                <a:srgbClr val="66FFFF"/>
              </a:solidFill>
              <a:latin typeface="OCR A Extended" panose="02010509020102010303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37207C-0279-4A7D-BD58-35B16D8C2549}"/>
              </a:ext>
            </a:extLst>
          </p:cNvPr>
          <p:cNvSpPr txBox="1"/>
          <p:nvPr/>
        </p:nvSpPr>
        <p:spPr>
          <a:xfrm>
            <a:off x="6470515" y="2760521"/>
            <a:ext cx="19420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5C26A"/>
                </a:solidFill>
                <a:latin typeface="OCR A Extended" panose="02010509020102010303" pitchFamily="50" charset="0"/>
              </a:rPr>
              <a:t>14 Jahre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DBFE15-402F-46A8-895B-DE27D852B0BC}"/>
              </a:ext>
            </a:extLst>
          </p:cNvPr>
          <p:cNvSpPr txBox="1"/>
          <p:nvPr/>
        </p:nvSpPr>
        <p:spPr>
          <a:xfrm>
            <a:off x="6436839" y="3261986"/>
            <a:ext cx="18896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solidFill>
                  <a:srgbClr val="F5C26A"/>
                </a:solidFill>
                <a:effectLst/>
                <a:latin typeface="OCR A Extended" panose="02010509020102010303" pitchFamily="50" charset="0"/>
              </a:rPr>
              <a:t>152cm</a:t>
            </a:r>
            <a:endParaRPr lang="en-US" sz="2500" dirty="0">
              <a:solidFill>
                <a:srgbClr val="F5C26A"/>
              </a:solidFill>
              <a:latin typeface="OCR A Extended" panose="02010509020102010303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A08931-4F96-4706-937F-A5DD93ABC8E0}"/>
              </a:ext>
            </a:extLst>
          </p:cNvPr>
          <p:cNvSpPr txBox="1"/>
          <p:nvPr/>
        </p:nvSpPr>
        <p:spPr>
          <a:xfrm>
            <a:off x="10367068" y="3344302"/>
            <a:ext cx="1333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solidFill>
                  <a:srgbClr val="E3A1BF"/>
                </a:solidFill>
                <a:effectLst/>
                <a:latin typeface="OCR A Extended" panose="02010509020102010303" pitchFamily="50" charset="0"/>
              </a:rPr>
              <a:t>162cm</a:t>
            </a:r>
            <a:endParaRPr lang="en-US" sz="2500" dirty="0">
              <a:solidFill>
                <a:srgbClr val="E3A1BF"/>
              </a:solidFill>
              <a:latin typeface="OCR A Extended" panose="02010509020102010303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B8265E-C46A-4A3A-9FC0-1507557A5DC7}"/>
              </a:ext>
            </a:extLst>
          </p:cNvPr>
          <p:cNvSpPr txBox="1"/>
          <p:nvPr/>
        </p:nvSpPr>
        <p:spPr>
          <a:xfrm>
            <a:off x="10276915" y="2876514"/>
            <a:ext cx="199024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E3A1BF"/>
                </a:solidFill>
                <a:latin typeface="OCR A Extended" panose="02010509020102010303" pitchFamily="50" charset="0"/>
              </a:rPr>
              <a:t>+20 Jahre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526EAE-2B10-4805-A361-264984DE7FC6}"/>
              </a:ext>
            </a:extLst>
          </p:cNvPr>
          <p:cNvSpPr txBox="1"/>
          <p:nvPr/>
        </p:nvSpPr>
        <p:spPr>
          <a:xfrm>
            <a:off x="2742743" y="3704308"/>
            <a:ext cx="11016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66FFFF"/>
                </a:solidFill>
                <a:latin typeface="OCR A Extended" panose="02010509020102010303" pitchFamily="50" charset="0"/>
              </a:rPr>
              <a:t>2007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D751FB-0C3E-4407-BF2B-F42976DE8361}"/>
              </a:ext>
            </a:extLst>
          </p:cNvPr>
          <p:cNvSpPr txBox="1"/>
          <p:nvPr/>
        </p:nvSpPr>
        <p:spPr>
          <a:xfrm>
            <a:off x="10364121" y="3812090"/>
            <a:ext cx="15397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E3A1BF"/>
                </a:solidFill>
                <a:latin typeface="OCR A Extended" panose="02010509020102010303" pitchFamily="50" charset="0"/>
              </a:rPr>
              <a:t>2009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FF45DC-8E32-4ACF-96B7-10AF65370288}"/>
              </a:ext>
            </a:extLst>
          </p:cNvPr>
          <p:cNvSpPr txBox="1"/>
          <p:nvPr/>
        </p:nvSpPr>
        <p:spPr>
          <a:xfrm>
            <a:off x="6470515" y="3730517"/>
            <a:ext cx="11016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5C26A"/>
                </a:solidFill>
                <a:latin typeface="OCR A Extended" panose="02010509020102010303" pitchFamily="50" charset="0"/>
              </a:rPr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380647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5" grpId="0"/>
      <p:bldP spid="43" grpId="0"/>
      <p:bldP spid="50" grpId="0"/>
      <p:bldP spid="51" grpId="0"/>
      <p:bldP spid="52" grpId="0"/>
      <p:bldP spid="53" grpId="0"/>
      <p:bldP spid="54" grpId="0"/>
      <p:bldP spid="56" grpId="0"/>
      <p:bldP spid="57" grpId="0"/>
      <p:bldP spid="58" grpId="0"/>
      <p:bldP spid="60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51D498-B6A6-44BE-A137-CDD75FA63373}"/>
              </a:ext>
            </a:extLst>
          </p:cNvPr>
          <p:cNvSpPr txBox="1"/>
          <p:nvPr/>
        </p:nvSpPr>
        <p:spPr>
          <a:xfrm>
            <a:off x="113189" y="131739"/>
            <a:ext cx="99730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 err="1">
                <a:latin typeface="OCR A Extended" panose="02010509020102010303" pitchFamily="50" charset="0"/>
              </a:rPr>
              <a:t>Noch</a:t>
            </a:r>
            <a:r>
              <a:rPr lang="en-US" sz="3300" dirty="0">
                <a:latin typeface="OCR A Extended" panose="02010509020102010303" pitchFamily="50" charset="0"/>
              </a:rPr>
              <a:t> </a:t>
            </a:r>
            <a:r>
              <a:rPr lang="de-DE" sz="3300" dirty="0" err="1">
                <a:latin typeface="OCR A Extended" panose="02010509020102010303" pitchFamily="50" charset="0"/>
              </a:rPr>
              <a:t>Vocaloids</a:t>
            </a:r>
            <a:r>
              <a:rPr lang="de-DE" sz="3300" dirty="0">
                <a:latin typeface="OCR A Extended" panose="02010509020102010303" pitchFamily="50" charset="0"/>
              </a:rPr>
              <a:t>, die Sie höchstwahrscheinlich kennen</a:t>
            </a:r>
            <a:r>
              <a:rPr lang="en-US" sz="3300" dirty="0">
                <a:latin typeface="OCR A Extended" panose="02010509020102010303" pitchFamily="50" charset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3FCC3C-7B37-425E-952A-31261560A073}"/>
              </a:ext>
            </a:extLst>
          </p:cNvPr>
          <p:cNvSpPr txBox="1"/>
          <p:nvPr/>
        </p:nvSpPr>
        <p:spPr>
          <a:xfrm>
            <a:off x="1489441" y="851256"/>
            <a:ext cx="2118669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3500" dirty="0">
                <a:solidFill>
                  <a:srgbClr val="4AB275"/>
                </a:solidFill>
                <a:latin typeface="OCR A Extended" panose="02010509020102010303" pitchFamily="50" charset="0"/>
              </a:rPr>
            </a:br>
            <a:r>
              <a:rPr lang="en-US" sz="3500" b="0" i="0" dirty="0" err="1">
                <a:solidFill>
                  <a:srgbClr val="F09426"/>
                </a:solidFill>
                <a:effectLst/>
                <a:latin typeface="OCR A Extended" panose="02010509020102010303" pitchFamily="50" charset="0"/>
              </a:rPr>
              <a:t>Megpoid</a:t>
            </a:r>
            <a:r>
              <a:rPr lang="en-US" sz="3500" b="0" i="0" dirty="0">
                <a:solidFill>
                  <a:srgbClr val="F09426"/>
                </a:solidFill>
                <a:effectLst/>
                <a:latin typeface="OCR A Extended" panose="02010509020102010303" pitchFamily="50" charset="0"/>
              </a:rPr>
              <a:t> Gumi</a:t>
            </a:r>
            <a:endParaRPr lang="de-DE" sz="3500" dirty="0">
              <a:solidFill>
                <a:srgbClr val="F09426"/>
              </a:solidFill>
              <a:latin typeface="OCR A Extended" panose="02010509020102010303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C57E51-DD2D-4621-9ADC-E9D0B06AB083}"/>
              </a:ext>
            </a:extLst>
          </p:cNvPr>
          <p:cNvSpPr txBox="1"/>
          <p:nvPr/>
        </p:nvSpPr>
        <p:spPr>
          <a:xfrm>
            <a:off x="8031477" y="-58167"/>
            <a:ext cx="44908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500" dirty="0">
              <a:latin typeface="OCR A Extended" panose="02010509020102010303" pitchFamily="50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9F405B-E618-48C9-B602-F8F38BD1E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0" y="1689947"/>
            <a:ext cx="1666122" cy="50795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2AAC5D-EFC3-4BF3-BE4E-95472F9D8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32" y="4392587"/>
            <a:ext cx="1584438" cy="252774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8BE6E00-D518-4273-981F-4F1FC8111997}"/>
              </a:ext>
            </a:extLst>
          </p:cNvPr>
          <p:cNvSpPr txBox="1"/>
          <p:nvPr/>
        </p:nvSpPr>
        <p:spPr>
          <a:xfrm>
            <a:off x="2558418" y="3649948"/>
            <a:ext cx="11016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4AB275"/>
                </a:solidFill>
                <a:latin typeface="OCR A Extended" panose="02010509020102010303" pitchFamily="50" charset="0"/>
              </a:rPr>
              <a:t>2009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94FC50-99E2-4D3D-A27E-48AF88F7766B}"/>
              </a:ext>
            </a:extLst>
          </p:cNvPr>
          <p:cNvSpPr txBox="1"/>
          <p:nvPr/>
        </p:nvSpPr>
        <p:spPr>
          <a:xfrm>
            <a:off x="1647121" y="2578741"/>
            <a:ext cx="25629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4AB275"/>
                </a:solidFill>
                <a:latin typeface="OCR A Extended" panose="02010509020102010303" pitchFamily="50" charset="0"/>
              </a:rPr>
              <a:t>17 - 19 Jahre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E82D0D-5A10-49CB-B18D-4068DFAE41E8}"/>
              </a:ext>
            </a:extLst>
          </p:cNvPr>
          <p:cNvSpPr txBox="1"/>
          <p:nvPr/>
        </p:nvSpPr>
        <p:spPr>
          <a:xfrm>
            <a:off x="2383851" y="3252636"/>
            <a:ext cx="1333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solidFill>
                  <a:srgbClr val="4AB275"/>
                </a:solidFill>
                <a:effectLst/>
                <a:latin typeface="OCR A Extended" panose="02010509020102010303" pitchFamily="50" charset="0"/>
              </a:rPr>
              <a:t>160cm</a:t>
            </a:r>
            <a:endParaRPr lang="en-US" sz="2500" dirty="0">
              <a:solidFill>
                <a:srgbClr val="4AB275"/>
              </a:solidFill>
              <a:latin typeface="OCR A Extended" panose="02010509020102010303" pitchFamily="50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FBB279-73B8-4783-911C-6138D730C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95" y="1295125"/>
            <a:ext cx="1626923" cy="53244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CDDD78D-1B1B-4D23-8623-22A446902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0" y="4241749"/>
            <a:ext cx="1631381" cy="252774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D23746C-F41B-4AB7-833D-81BE433493C6}"/>
              </a:ext>
            </a:extLst>
          </p:cNvPr>
          <p:cNvSpPr txBox="1"/>
          <p:nvPr/>
        </p:nvSpPr>
        <p:spPr>
          <a:xfrm>
            <a:off x="6526448" y="1390096"/>
            <a:ext cx="199151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905F92"/>
                </a:solidFill>
                <a:latin typeface="OCR A Extended" panose="02010509020102010303" pitchFamily="50" charset="0"/>
              </a:rPr>
              <a:t>Flower</a:t>
            </a:r>
            <a:endParaRPr lang="de-DE" sz="3500" dirty="0">
              <a:solidFill>
                <a:srgbClr val="905F92"/>
              </a:solidFill>
              <a:latin typeface="OCR A Extended" panose="02010509020102010303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FF6E99-377D-4750-A022-DC880CE8A80A}"/>
              </a:ext>
            </a:extLst>
          </p:cNvPr>
          <p:cNvSpPr txBox="1"/>
          <p:nvPr/>
        </p:nvSpPr>
        <p:spPr>
          <a:xfrm>
            <a:off x="6721554" y="3668800"/>
            <a:ext cx="11016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E9DCDE"/>
                </a:solidFill>
                <a:latin typeface="OCR A Extended" panose="02010509020102010303" pitchFamily="50" charset="0"/>
              </a:rPr>
              <a:t>2014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618E50-7ACB-4D35-B03E-233B2B04E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504" y="1330312"/>
            <a:ext cx="2800660" cy="531845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7B90C0D-8ADD-481D-82CF-44C1B5D8ACE5}"/>
              </a:ext>
            </a:extLst>
          </p:cNvPr>
          <p:cNvSpPr txBox="1"/>
          <p:nvPr/>
        </p:nvSpPr>
        <p:spPr>
          <a:xfrm>
            <a:off x="5908413" y="2618094"/>
            <a:ext cx="25629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E9DCDE"/>
                </a:solidFill>
                <a:latin typeface="OCR A Extended" panose="02010509020102010303" pitchFamily="50" charset="0"/>
              </a:rPr>
              <a:t>17 Jahre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722544-D2C7-4A76-B56A-CDA78042CC03}"/>
              </a:ext>
            </a:extLst>
          </p:cNvPr>
          <p:cNvSpPr txBox="1"/>
          <p:nvPr/>
        </p:nvSpPr>
        <p:spPr>
          <a:xfrm>
            <a:off x="6433504" y="3274633"/>
            <a:ext cx="1333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solidFill>
                  <a:srgbClr val="E9DCDE"/>
                </a:solidFill>
                <a:effectLst/>
                <a:latin typeface="OCR A Extended" panose="02010509020102010303" pitchFamily="50" charset="0"/>
              </a:rPr>
              <a:t>180cm</a:t>
            </a:r>
            <a:endParaRPr lang="en-US" sz="2500" dirty="0">
              <a:solidFill>
                <a:srgbClr val="E9DCDE"/>
              </a:solidFill>
              <a:latin typeface="OCR A Extended" panose="02010509020102010303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3BA2B7-EAB6-45FA-BFD8-3F41453445A4}"/>
              </a:ext>
            </a:extLst>
          </p:cNvPr>
          <p:cNvSpPr txBox="1"/>
          <p:nvPr/>
        </p:nvSpPr>
        <p:spPr>
          <a:xfrm>
            <a:off x="10505525" y="1389865"/>
            <a:ext cx="199151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500" dirty="0">
                <a:solidFill>
                  <a:schemeClr val="accent1">
                    <a:lumMod val="75000"/>
                  </a:schemeClr>
                </a:solidFill>
                <a:latin typeface="OCR A Extended" panose="02010509020102010303" pitchFamily="50" charset="0"/>
              </a:rPr>
              <a:t>KAITO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E72F3C3-2231-4CFC-BE59-FE8AA4991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277" y="4487754"/>
            <a:ext cx="2370246" cy="237024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31E491E-F412-43AD-A6AC-7D767090B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5481">
            <a:off x="7245829" y="1604403"/>
            <a:ext cx="3682715" cy="523081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556FDB0-F33E-41DE-B5AD-BA922023709A}"/>
              </a:ext>
            </a:extLst>
          </p:cNvPr>
          <p:cNvSpPr txBox="1"/>
          <p:nvPr/>
        </p:nvSpPr>
        <p:spPr>
          <a:xfrm>
            <a:off x="10676719" y="3274633"/>
            <a:ext cx="1333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>
                <a:solidFill>
                  <a:srgbClr val="FCDF52"/>
                </a:solidFill>
                <a:effectLst/>
                <a:latin typeface="OCR A Extended" panose="02010509020102010303" pitchFamily="50" charset="0"/>
              </a:rPr>
              <a:t>172cm</a:t>
            </a:r>
            <a:endParaRPr lang="en-US" sz="2500" dirty="0">
              <a:solidFill>
                <a:srgbClr val="FCDF52"/>
              </a:solidFill>
              <a:latin typeface="OCR A Extended" panose="02010509020102010303" pitchFamily="50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CCE2FB-7A70-4334-A674-C56E27159410}"/>
              </a:ext>
            </a:extLst>
          </p:cNvPr>
          <p:cNvSpPr txBox="1"/>
          <p:nvPr/>
        </p:nvSpPr>
        <p:spPr>
          <a:xfrm>
            <a:off x="10977237" y="3668800"/>
            <a:ext cx="11016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CDF52"/>
                </a:solidFill>
                <a:latin typeface="OCR A Extended" panose="02010509020102010303" pitchFamily="50" charset="0"/>
              </a:rPr>
              <a:t>2006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8E5394-D376-4AAB-8EE6-D45EBBD67C6A}"/>
              </a:ext>
            </a:extLst>
          </p:cNvPr>
          <p:cNvSpPr txBox="1"/>
          <p:nvPr/>
        </p:nvSpPr>
        <p:spPr>
          <a:xfrm>
            <a:off x="9221700" y="92487"/>
            <a:ext cx="46029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OCR A Extended" panose="02010509020102010303" pitchFamily="50" charset="0"/>
              </a:rPr>
              <a:t>Es </a:t>
            </a:r>
            <a:r>
              <a:rPr lang="en-US" sz="3000" dirty="0" err="1">
                <a:latin typeface="OCR A Extended" panose="02010509020102010303" pitchFamily="50" charset="0"/>
              </a:rPr>
              <a:t>gibt</a:t>
            </a:r>
            <a:r>
              <a:rPr lang="en-US" sz="3000" dirty="0">
                <a:latin typeface="OCR A Extended" panose="02010509020102010303" pitchFamily="50" charset="0"/>
              </a:rPr>
              <a:t> </a:t>
            </a:r>
            <a:r>
              <a:rPr lang="ru-RU" sz="3000" dirty="0"/>
              <a:t>+</a:t>
            </a:r>
            <a:r>
              <a:rPr lang="en-US" sz="3000" dirty="0">
                <a:latin typeface="OCR A Extended" panose="02010509020102010303" pitchFamily="50" charset="0"/>
              </a:rPr>
              <a:t>100 </a:t>
            </a:r>
            <a:r>
              <a:rPr lang="en-US" sz="3000" dirty="0" err="1">
                <a:latin typeface="OCR A Extended" panose="02010509020102010303" pitchFamily="50" charset="0"/>
              </a:rPr>
              <a:t>Vocaloids</a:t>
            </a:r>
            <a:r>
              <a:rPr lang="ru-RU" sz="3000" dirty="0"/>
              <a:t>!!!!</a:t>
            </a:r>
            <a:endParaRPr lang="en-US" sz="30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6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2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9" grpId="0"/>
      <p:bldP spid="30" grpId="0"/>
      <p:bldP spid="32" grpId="0"/>
      <p:bldP spid="44" grpId="0"/>
      <p:bldP spid="46" grpId="0"/>
      <p:bldP spid="48" grpId="0"/>
      <p:bldP spid="49" grpId="0"/>
      <p:bldP spid="55" grpId="0"/>
      <p:bldP spid="59" grpId="0"/>
      <p:bldP spid="62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51D498-B6A6-44BE-A137-CDD75FA63373}"/>
              </a:ext>
            </a:extLst>
          </p:cNvPr>
          <p:cNvSpPr txBox="1"/>
          <p:nvPr/>
        </p:nvSpPr>
        <p:spPr>
          <a:xfrm>
            <a:off x="0" y="-73822"/>
            <a:ext cx="76627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Veranstaltungen</a:t>
            </a:r>
            <a:r>
              <a:rPr lang="en-US" sz="5000" dirty="0">
                <a:solidFill>
                  <a:srgbClr val="66FFFF"/>
                </a:solidFill>
                <a:latin typeface="OCR A Extended" panose="02010509020102010303" pitchFamily="50" charset="0"/>
              </a:rPr>
              <a:t> und </a:t>
            </a:r>
            <a:r>
              <a:rPr lang="en-US" sz="5000" dirty="0" err="1">
                <a:solidFill>
                  <a:srgbClr val="66FFFF"/>
                </a:solidFill>
                <a:latin typeface="OCR A Extended" panose="02010509020102010303" pitchFamily="50" charset="0"/>
              </a:rPr>
              <a:t>Konzerte</a:t>
            </a:r>
            <a:r>
              <a:rPr lang="en-US" sz="5000" dirty="0">
                <a:solidFill>
                  <a:srgbClr val="66FFFF"/>
                </a:solidFill>
                <a:latin typeface="OCR A Extended" panose="02010509020102010303" pitchFamily="50" charset="0"/>
              </a:rPr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58D53A-B950-47A1-AD97-78075F646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52" y="3868772"/>
            <a:ext cx="4821954" cy="2823523"/>
          </a:xfrm>
          <a:prstGeom prst="rect">
            <a:avLst/>
          </a:prstGeom>
          <a:ln w="38100">
            <a:solidFill>
              <a:srgbClr val="66FFFF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9E54F3-C9E2-443C-911D-DFACD35A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667" y="4004050"/>
            <a:ext cx="4001052" cy="2667368"/>
          </a:xfrm>
          <a:prstGeom prst="rect">
            <a:avLst/>
          </a:prstGeom>
          <a:ln w="38100">
            <a:solidFill>
              <a:srgbClr val="66FFFF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A19755-BE6B-49CE-87CB-6BA5E7366F75}"/>
              </a:ext>
            </a:extLst>
          </p:cNvPr>
          <p:cNvSpPr txBox="1"/>
          <p:nvPr/>
        </p:nvSpPr>
        <p:spPr>
          <a:xfrm>
            <a:off x="109422" y="1557394"/>
            <a:ext cx="670181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latin typeface="OCR A Extended" panose="02010509020102010303" pitchFamily="50" charset="0"/>
              </a:rPr>
              <a:t>Virtuelle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Konzerte</a:t>
            </a:r>
            <a:r>
              <a:rPr lang="en-US" sz="2300" dirty="0">
                <a:latin typeface="OCR A Extended" panose="02010509020102010303" pitchFamily="50" charset="0"/>
              </a:rPr>
              <a:t>: </a:t>
            </a:r>
            <a:r>
              <a:rPr lang="en-US" sz="2300" dirty="0" err="1">
                <a:latin typeface="OCR A Extended" panose="02010509020102010303" pitchFamily="50" charset="0"/>
              </a:rPr>
              <a:t>Holografische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Darbietungen</a:t>
            </a:r>
            <a:r>
              <a:rPr lang="en-US" sz="2300" dirty="0">
                <a:latin typeface="OCR A Extended" panose="02010509020102010303" pitchFamily="50" charset="0"/>
              </a:rPr>
              <a:t>, </a:t>
            </a:r>
            <a:r>
              <a:rPr lang="en-US" sz="2300" dirty="0" err="1">
                <a:latin typeface="OCR A Extended" panose="02010509020102010303" pitchFamily="50" charset="0"/>
              </a:rPr>
              <a:t>bei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denen</a:t>
            </a:r>
            <a:r>
              <a:rPr lang="en-US" sz="2300" dirty="0">
                <a:latin typeface="OCR A Extended" panose="02010509020102010303" pitchFamily="50" charset="0"/>
              </a:rPr>
              <a:t> Vocaloid-</a:t>
            </a:r>
            <a:r>
              <a:rPr lang="en-US" sz="2300" dirty="0" err="1">
                <a:latin typeface="OCR A Extended" panose="02010509020102010303" pitchFamily="50" charset="0"/>
              </a:rPr>
              <a:t>Charaktere</a:t>
            </a:r>
            <a:r>
              <a:rPr lang="en-US" sz="2300" dirty="0">
                <a:latin typeface="OCR A Extended" panose="02010509020102010303" pitchFamily="50" charset="0"/>
              </a:rPr>
              <a:t> auf der </a:t>
            </a:r>
            <a:r>
              <a:rPr lang="en-US" sz="2300" dirty="0" err="1">
                <a:latin typeface="OCR A Extended" panose="02010509020102010303" pitchFamily="50" charset="0"/>
              </a:rPr>
              <a:t>Bühne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auftreten</a:t>
            </a:r>
            <a:r>
              <a:rPr lang="en-US" sz="2300" dirty="0">
                <a:latin typeface="OCR A Extended" panose="02010509020102010303" pitchFamily="50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B4A663-8B60-4A4B-9847-D4CE100ECAE8}"/>
              </a:ext>
            </a:extLst>
          </p:cNvPr>
          <p:cNvSpPr txBox="1"/>
          <p:nvPr/>
        </p:nvSpPr>
        <p:spPr>
          <a:xfrm>
            <a:off x="109422" y="2925754"/>
            <a:ext cx="67018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OCR A Extended" panose="02010509020102010303" pitchFamily="50" charset="0"/>
              </a:rPr>
              <a:t>Festivals und </a:t>
            </a:r>
            <a:r>
              <a:rPr lang="en-US" sz="2300" dirty="0" err="1">
                <a:latin typeface="OCR A Extended" panose="02010509020102010303" pitchFamily="50" charset="0"/>
              </a:rPr>
              <a:t>Kongresse</a:t>
            </a:r>
            <a:r>
              <a:rPr lang="en-US" sz="2300" dirty="0">
                <a:latin typeface="OCR A Extended" panose="02010509020102010303" pitchFamily="50" charset="0"/>
              </a:rPr>
              <a:t>: Vocaloid- und </a:t>
            </a:r>
            <a:r>
              <a:rPr lang="en-US" sz="2300" dirty="0" err="1">
                <a:latin typeface="OCR A Extended" panose="02010509020102010303" pitchFamily="50" charset="0"/>
              </a:rPr>
              <a:t>japanische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Popkultur</a:t>
            </a:r>
            <a:r>
              <a:rPr lang="en-US" sz="2300" dirty="0">
                <a:latin typeface="OCR A Extended" panose="02010509020102010303" pitchFamily="50" charset="0"/>
              </a:rPr>
              <a:t>-Events.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7DF046-8CB1-4A22-9F92-D7743CFA4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52" y="158125"/>
            <a:ext cx="2695746" cy="3715268"/>
          </a:xfrm>
          <a:prstGeom prst="rect">
            <a:avLst/>
          </a:prstGeom>
          <a:ln w="38100">
            <a:solidFill>
              <a:srgbClr val="66FFFF"/>
            </a:solidFill>
          </a:ln>
        </p:spPr>
      </p:pic>
    </p:spTree>
    <p:extLst>
      <p:ext uri="{BB962C8B-B14F-4D97-AF65-F5344CB8AC3E}">
        <p14:creationId xmlns:p14="http://schemas.microsoft.com/office/powerpoint/2010/main" val="40099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51D498-B6A6-44BE-A137-CDD75FA63373}"/>
              </a:ext>
            </a:extLst>
          </p:cNvPr>
          <p:cNvSpPr txBox="1"/>
          <p:nvPr/>
        </p:nvSpPr>
        <p:spPr>
          <a:xfrm>
            <a:off x="62305" y="120362"/>
            <a:ext cx="76627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FD363D"/>
                </a:solidFill>
                <a:latin typeface="OCR A Extended" panose="02010509020102010303" pitchFamily="50" charset="0"/>
              </a:rPr>
              <a:t>Rolle der Fans: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E5891-0579-4656-9A47-08F71502E729}"/>
              </a:ext>
            </a:extLst>
          </p:cNvPr>
          <p:cNvSpPr txBox="1"/>
          <p:nvPr/>
        </p:nvSpPr>
        <p:spPr>
          <a:xfrm>
            <a:off x="62305" y="1332078"/>
            <a:ext cx="617362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OCR A Extended" panose="02010509020102010303" pitchFamily="50" charset="0"/>
              </a:rPr>
              <a:t>Die </a:t>
            </a:r>
            <a:r>
              <a:rPr lang="en-US" sz="2300" dirty="0" err="1">
                <a:latin typeface="OCR A Extended" panose="02010509020102010303" pitchFamily="50" charset="0"/>
              </a:rPr>
              <a:t>Fangemeinde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spielt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eine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Schlüsselrolle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bei</a:t>
            </a:r>
            <a:r>
              <a:rPr lang="en-US" sz="2300" dirty="0">
                <a:latin typeface="OCR A Extended" panose="02010509020102010303" pitchFamily="50" charset="0"/>
              </a:rPr>
              <a:t> der </a:t>
            </a:r>
            <a:r>
              <a:rPr lang="en-US" sz="2300" dirty="0" err="1">
                <a:latin typeface="OCR A Extended" panose="02010509020102010303" pitchFamily="50" charset="0"/>
              </a:rPr>
              <a:t>Popularisierung</a:t>
            </a:r>
            <a:r>
              <a:rPr lang="en-US" sz="2300" dirty="0">
                <a:latin typeface="OCR A Extended" panose="02010509020102010303" pitchFamily="50" charset="0"/>
              </a:rPr>
              <a:t> von Vocaloid.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300" dirty="0">
              <a:latin typeface="OCR A Extended" panose="02010509020102010303" pitchFamily="50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9B75949-D7E8-415C-A5AB-BBD560DF1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17" y="0"/>
            <a:ext cx="4373683" cy="6858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D1A784D-F91F-4E76-B523-06F10DF9B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061" y="374848"/>
            <a:ext cx="1971785" cy="31720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D8E4650-44AD-4EB5-8A92-5BF7E47A5735}"/>
              </a:ext>
            </a:extLst>
          </p:cNvPr>
          <p:cNvSpPr txBox="1"/>
          <p:nvPr/>
        </p:nvSpPr>
        <p:spPr>
          <a:xfrm>
            <a:off x="62305" y="3015154"/>
            <a:ext cx="618781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OCR A Extended" panose="02010509020102010303" pitchFamily="50" charset="0"/>
              </a:rPr>
              <a:t>Fans </a:t>
            </a:r>
            <a:r>
              <a:rPr lang="en-US" sz="2300" dirty="0" err="1">
                <a:latin typeface="OCR A Extended" panose="02010509020102010303" pitchFamily="50" charset="0"/>
              </a:rPr>
              <a:t>erstellen</a:t>
            </a:r>
            <a:r>
              <a:rPr lang="en-US" sz="2300" dirty="0">
                <a:latin typeface="OCR A Extended" panose="02010509020102010303" pitchFamily="50" charset="0"/>
              </a:rPr>
              <a:t> und </a:t>
            </a:r>
            <a:r>
              <a:rPr lang="en-US" sz="2300" dirty="0" err="1">
                <a:latin typeface="OCR A Extended" panose="02010509020102010303" pitchFamily="50" charset="0"/>
              </a:rPr>
              <a:t>teilen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ihre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eigenen</a:t>
            </a:r>
            <a:r>
              <a:rPr lang="en-US" sz="2300" dirty="0">
                <a:latin typeface="OCR A Extended" panose="02010509020102010303" pitchFamily="50" charset="0"/>
              </a:rPr>
              <a:t> Songs, </a:t>
            </a:r>
            <a:r>
              <a:rPr lang="en-US" sz="2300" dirty="0" err="1">
                <a:latin typeface="OCR A Extended" panose="02010509020102010303" pitchFamily="50" charset="0"/>
              </a:rPr>
              <a:t>Illustrationen</a:t>
            </a:r>
            <a:r>
              <a:rPr lang="en-US" sz="2300" dirty="0">
                <a:latin typeface="OCR A Extended" panose="02010509020102010303" pitchFamily="50" charset="0"/>
              </a:rPr>
              <a:t>, </a:t>
            </a:r>
            <a:r>
              <a:rPr lang="en-US" sz="2300" dirty="0" err="1">
                <a:latin typeface="OCR A Extended" panose="02010509020102010303" pitchFamily="50" charset="0"/>
              </a:rPr>
              <a:t>Animationen</a:t>
            </a:r>
            <a:r>
              <a:rPr lang="en-US" sz="2300" dirty="0">
                <a:latin typeface="OCR A Extended" panose="02010509020102010303" pitchFamily="50" charset="0"/>
              </a:rPr>
              <a:t> und Videos.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99C8B-D236-46C9-9442-65D64B00DC1C}"/>
              </a:ext>
            </a:extLst>
          </p:cNvPr>
          <p:cNvSpPr txBox="1"/>
          <p:nvPr/>
        </p:nvSpPr>
        <p:spPr>
          <a:xfrm>
            <a:off x="89453" y="4519258"/>
            <a:ext cx="618781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latin typeface="OCR A Extended" panose="02010509020102010303" pitchFamily="50" charset="0"/>
              </a:rPr>
              <a:t>Plattformen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wie</a:t>
            </a:r>
            <a:r>
              <a:rPr lang="en-US" sz="2300" dirty="0">
                <a:latin typeface="OCR A Extended" panose="02010509020102010303" pitchFamily="50" charset="0"/>
              </a:rPr>
              <a:t> YouTube, Nico </a:t>
            </a:r>
            <a:r>
              <a:rPr lang="en-US" sz="2300" dirty="0" err="1">
                <a:latin typeface="OCR A Extended" panose="02010509020102010303" pitchFamily="50" charset="0"/>
              </a:rPr>
              <a:t>Nico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Douga</a:t>
            </a:r>
            <a:r>
              <a:rPr lang="en-US" sz="2300" dirty="0">
                <a:latin typeface="OCR A Extended" panose="02010509020102010303" pitchFamily="50" charset="0"/>
              </a:rPr>
              <a:t> und </a:t>
            </a:r>
            <a:r>
              <a:rPr lang="en-US" sz="2300" dirty="0" err="1">
                <a:latin typeface="OCR A Extended" panose="02010509020102010303" pitchFamily="50" charset="0"/>
              </a:rPr>
              <a:t>Pixiv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sind</a:t>
            </a:r>
            <a:r>
              <a:rPr lang="en-US" sz="2300" dirty="0">
                <a:latin typeface="OCR A Extended" panose="02010509020102010303" pitchFamily="50" charset="0"/>
              </a:rPr>
              <a:t> die </a:t>
            </a:r>
            <a:r>
              <a:rPr lang="en-US" sz="2300" dirty="0" err="1">
                <a:latin typeface="OCR A Extended" panose="02010509020102010303" pitchFamily="50" charset="0"/>
              </a:rPr>
              <a:t>wichtigsten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Orte</a:t>
            </a:r>
            <a:r>
              <a:rPr lang="en-US" sz="2300" dirty="0">
                <a:latin typeface="OCR A Extended" panose="02010509020102010303" pitchFamily="50" charset="0"/>
              </a:rPr>
              <a:t> </a:t>
            </a:r>
            <a:r>
              <a:rPr lang="en-US" sz="2300" dirty="0" err="1">
                <a:latin typeface="OCR A Extended" panose="02010509020102010303" pitchFamily="50" charset="0"/>
              </a:rPr>
              <a:t>für</a:t>
            </a:r>
            <a:r>
              <a:rPr lang="en-US" sz="2300" dirty="0">
                <a:latin typeface="OCR A Extended" panose="02010509020102010303" pitchFamily="50" charset="0"/>
              </a:rPr>
              <a:t> die </a:t>
            </a:r>
            <a:r>
              <a:rPr lang="en-US" sz="2300" dirty="0" err="1">
                <a:latin typeface="OCR A Extended" panose="02010509020102010303" pitchFamily="50" charset="0"/>
              </a:rPr>
              <a:t>Veröffentlichung</a:t>
            </a:r>
            <a:r>
              <a:rPr lang="en-US" sz="2300" dirty="0">
                <a:latin typeface="OCR A Extended" panose="02010509020102010303" pitchFamily="50" charset="0"/>
              </a:rPr>
              <a:t> und den </a:t>
            </a:r>
            <a:r>
              <a:rPr lang="en-US" sz="2300" dirty="0" err="1">
                <a:latin typeface="OCR A Extended" panose="02010509020102010303" pitchFamily="50" charset="0"/>
              </a:rPr>
              <a:t>Austausch</a:t>
            </a:r>
            <a:r>
              <a:rPr lang="en-US" sz="2300" dirty="0">
                <a:latin typeface="OCR A Extended" panose="02010509020102010303" pitchFamily="50" charset="0"/>
              </a:rPr>
              <a:t> von </a:t>
            </a:r>
            <a:r>
              <a:rPr lang="en-US" sz="2300" dirty="0" err="1">
                <a:latin typeface="OCR A Extended" panose="02010509020102010303" pitchFamily="50" charset="0"/>
              </a:rPr>
              <a:t>Inhalten</a:t>
            </a:r>
            <a:r>
              <a:rPr lang="en-US" sz="2300" dirty="0">
                <a:latin typeface="OCR A Extended" panose="02010509020102010303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693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4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51D498-B6A6-44BE-A137-CDD75FA63373}"/>
              </a:ext>
            </a:extLst>
          </p:cNvPr>
          <p:cNvSpPr txBox="1"/>
          <p:nvPr/>
        </p:nvSpPr>
        <p:spPr>
          <a:xfrm>
            <a:off x="162812" y="229329"/>
            <a:ext cx="76627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 err="1">
                <a:solidFill>
                  <a:srgbClr val="F5C26A"/>
                </a:solidFill>
                <a:latin typeface="OCR A Extended" panose="02010509020102010303" pitchFamily="50" charset="0"/>
              </a:rPr>
              <a:t>Andere</a:t>
            </a:r>
            <a:r>
              <a:rPr lang="en-US" sz="5000" dirty="0">
                <a:solidFill>
                  <a:srgbClr val="F5C26A"/>
                </a:solidFill>
                <a:latin typeface="OCR A Extended" panose="02010509020102010303" pitchFamily="50" charset="0"/>
              </a:rPr>
              <a:t> Fan-Kunst: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E5891-0579-4656-9A47-08F71502E729}"/>
              </a:ext>
            </a:extLst>
          </p:cNvPr>
          <p:cNvSpPr txBox="1"/>
          <p:nvPr/>
        </p:nvSpPr>
        <p:spPr>
          <a:xfrm>
            <a:off x="113590" y="1607500"/>
            <a:ext cx="61736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300" dirty="0">
                <a:latin typeface="OCR A Extended" panose="02010509020102010303" pitchFamily="50" charset="0"/>
              </a:rPr>
              <a:t>Fan-Art: Von Fans erstellte Zeichnungen und Illustrationen.</a:t>
            </a:r>
            <a:endParaRPr lang="en-US" sz="2300" dirty="0">
              <a:latin typeface="OCR A Extended" panose="02010509020102010303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8E4650-44AD-4EB5-8A92-5BF7E47A5735}"/>
              </a:ext>
            </a:extLst>
          </p:cNvPr>
          <p:cNvSpPr txBox="1"/>
          <p:nvPr/>
        </p:nvSpPr>
        <p:spPr>
          <a:xfrm>
            <a:off x="106491" y="3186514"/>
            <a:ext cx="618781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300" dirty="0">
                <a:latin typeface="OCR A Extended" panose="02010509020102010303" pitchFamily="50" charset="0"/>
              </a:rPr>
              <a:t>Fanfiction: Von Fans geschriebene Geschichten und Kurzgeschichten über ihre Lieblingscharaktere.</a:t>
            </a:r>
            <a:endParaRPr lang="en-US" sz="2300" dirty="0">
              <a:latin typeface="OCR A Extended" panose="02010509020102010303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99C8B-D236-46C9-9442-65D64B00DC1C}"/>
              </a:ext>
            </a:extLst>
          </p:cNvPr>
          <p:cNvSpPr txBox="1"/>
          <p:nvPr/>
        </p:nvSpPr>
        <p:spPr>
          <a:xfrm>
            <a:off x="113590" y="5416620"/>
            <a:ext cx="618781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300" dirty="0">
                <a:latin typeface="OCR A Extended" panose="02010509020102010303" pitchFamily="50" charset="0"/>
              </a:rPr>
              <a:t>Musik-Remixe und Cover: Benutzer erstellen ihre eigenen Versionen von Songs.</a:t>
            </a:r>
            <a:endParaRPr lang="en-US" sz="2300" dirty="0">
              <a:latin typeface="OCR A Extended" panose="02010509020102010303" pitchFamily="50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5099A4-859D-48AF-A57B-2C7542AE0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07" y="2863100"/>
            <a:ext cx="4591404" cy="3765571"/>
          </a:xfrm>
          <a:prstGeom prst="rect">
            <a:avLst/>
          </a:prstGeom>
          <a:ln w="38100">
            <a:solidFill>
              <a:srgbClr val="F5C26A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208E37-E6CF-4D2A-AF9C-98DAC9CF9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91" y="120362"/>
            <a:ext cx="3653397" cy="2568659"/>
          </a:xfrm>
          <a:prstGeom prst="rect">
            <a:avLst/>
          </a:prstGeom>
          <a:ln w="38100">
            <a:solidFill>
              <a:srgbClr val="F5C26A"/>
            </a:solidFill>
          </a:ln>
        </p:spPr>
      </p:pic>
    </p:spTree>
    <p:extLst>
      <p:ext uri="{BB962C8B-B14F-4D97-AF65-F5344CB8AC3E}">
        <p14:creationId xmlns:p14="http://schemas.microsoft.com/office/powerpoint/2010/main" val="382000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4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1419</TotalTime>
  <Words>446</Words>
  <Application>Microsoft Office PowerPoint</Application>
  <PresentationFormat>Широкоэкранный</PresentationFormat>
  <Paragraphs>78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OCR A Extended</vt:lpstr>
      <vt:lpstr>Office Theme</vt:lpstr>
      <vt:lpstr>Vocaloid</vt:lpstr>
      <vt:lpstr>Was ist Vocaloid?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sasha zbaranska</dc:creator>
  <cp:lastModifiedBy>sasha zbaranska</cp:lastModifiedBy>
  <cp:revision>110</cp:revision>
  <dcterms:created xsi:type="dcterms:W3CDTF">2024-06-06T16:12:12Z</dcterms:created>
  <dcterms:modified xsi:type="dcterms:W3CDTF">2024-06-07T18:44:44Z</dcterms:modified>
</cp:coreProperties>
</file>